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5" y="53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25AC-089C-4BDD-99E3-CDAC07A51234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4187C-B102-4618-AF5E-529AE0C23D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1211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4915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n-NO" altLang="sv-SE" smtClean="0">
              <a:latin typeface="Lucida Grande" pitchFamily="-110" charset="0"/>
              <a:ea typeface="ヒラギノ角ゴ Pro W3" pitchFamily="-110" charset="-128"/>
            </a:endParaRPr>
          </a:p>
        </p:txBody>
      </p:sp>
      <p:sp>
        <p:nvSpPr>
          <p:cNvPr id="49156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fld id="{1EA93FFD-7F08-46A4-B8AF-12DE78AC76C0}" type="slidenum">
              <a:rPr lang="nb-NO" altLang="sv-SE" sz="1200">
                <a:solidFill>
                  <a:srgbClr val="000000"/>
                </a:solidFill>
              </a:rPr>
              <a:pPr/>
              <a:t>1</a:t>
            </a:fld>
            <a:endParaRPr lang="nb-NO" altLang="sv-SE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826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9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877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5" descr="Unil_NY_1641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1818" y="77789"/>
            <a:ext cx="1509183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44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434" y="6597650"/>
            <a:ext cx="8066617" cy="215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>
                <a:solidFill>
                  <a:srgbClr val="000000"/>
                </a:solidFill>
                <a:latin typeface="Lucida Grande" pitchFamily="-110" charset="0"/>
                <a:ea typeface="ヒラギノ角ゴ Pro W3" pitchFamily="-110" charset="-128"/>
              </a:rPr>
              <a:t>Relansering av ny EMV for kjøtt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1" y="6597650"/>
            <a:ext cx="3119967" cy="215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DB5E2BF-4AEF-4D15-8B46-4FFABE317657}" type="slidenum">
              <a:rPr lang="en-US" altLang="sv-SE" sz="2800">
                <a:solidFill>
                  <a:srgbClr val="000000"/>
                </a:solidFill>
                <a:latin typeface="Lucida Grande" pitchFamily="-110" charset="0"/>
                <a:ea typeface="ヒラギノ角ゴ Pro W3" pitchFamily="-110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sv-SE" sz="2800">
              <a:solidFill>
                <a:srgbClr val="000000"/>
              </a:solidFill>
              <a:latin typeface="Lucida Grande" pitchFamily="-110" charset="0"/>
              <a:ea typeface="ヒラギノ角ゴ Pro W3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484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613151" y="6477000"/>
            <a:ext cx="33528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Grande" charset="0"/>
                <a:ea typeface="ヒラギノ角ゴ Pro W3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1"/>
          </p:nvPr>
        </p:nvSpPr>
        <p:spPr>
          <a:xfrm>
            <a:off x="256117" y="6540500"/>
            <a:ext cx="25400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Grande" charset="0"/>
                <a:ea typeface="ヒラギノ角ゴ Pro W3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200651" y="6527800"/>
            <a:ext cx="25400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FB55E96-B317-41D6-9487-F5281A91005B}" type="slidenum">
              <a:rPr lang="en-US" altLang="sv-SE" sz="2800">
                <a:solidFill>
                  <a:srgbClr val="000000"/>
                </a:solidFill>
                <a:latin typeface="Lucida Grande" pitchFamily="-110" charset="0"/>
                <a:ea typeface="ヒラギノ角ゴ Pro W3" pitchFamily="-110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sv-SE" sz="2800">
              <a:solidFill>
                <a:srgbClr val="000000"/>
              </a:solidFill>
              <a:latin typeface="Lucida Grande" pitchFamily="-110" charset="0"/>
              <a:ea typeface="ヒラギノ角ゴ Pro W3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6858577"/>
      </p:ext>
    </p:extLst>
  </p:cSld>
  <p:clrMapOvr>
    <a:masterClrMapping/>
  </p:clrMapOvr>
  <p:transition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613151" y="6477000"/>
            <a:ext cx="33528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Grande" charset="0"/>
                <a:ea typeface="ヒラギノ角ゴ Pro W3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1"/>
          </p:nvPr>
        </p:nvSpPr>
        <p:spPr>
          <a:xfrm>
            <a:off x="256117" y="6540500"/>
            <a:ext cx="2540000" cy="381000"/>
          </a:xfrm>
          <a:prstGeom prst="rect">
            <a:avLst/>
          </a:prstGeom>
        </p:spPr>
        <p:txBody>
          <a:bodyPr/>
          <a:lstStyle>
            <a:lvl1pPr>
              <a:defRPr>
                <a:latin typeface="Lucida Grande" charset="0"/>
                <a:ea typeface="ヒラギノ角ゴ Pro W3" charset="-128"/>
                <a:cs typeface="+mn-c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200651" y="6527800"/>
            <a:ext cx="2540000" cy="381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8F68A4F3-6FFD-41C0-8E2B-8CE5AB11E771}" type="slidenum">
              <a:rPr lang="en-US" altLang="sv-SE" sz="2800">
                <a:solidFill>
                  <a:srgbClr val="000000"/>
                </a:solidFill>
                <a:latin typeface="Lucida Grande" pitchFamily="-110" charset="0"/>
                <a:ea typeface="ヒラギノ角ゴ Pro W3" pitchFamily="-110" charset="-128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sv-SE" sz="2800">
              <a:solidFill>
                <a:srgbClr val="000000"/>
              </a:solidFill>
              <a:latin typeface="Lucida Grande" pitchFamily="-110" charset="0"/>
              <a:ea typeface="ヒラギノ角ゴ Pro W3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4191929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336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757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315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886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046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40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20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8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3E0E-1596-474C-800E-1278DEA91656}" type="datetimeFigureOut">
              <a:rPr lang="sv-SE" smtClean="0"/>
              <a:t>2015-10-28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020D5-5649-4249-B1BB-1878CA389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82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sv-SE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066800"/>
            <a:ext cx="10363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sv-SE" smtClean="0"/>
              <a:t>Click to edit Master text styles</a:t>
            </a:r>
          </a:p>
          <a:p>
            <a:pPr lvl="1"/>
            <a:r>
              <a:rPr lang="nb-NO" altLang="sv-SE" smtClean="0"/>
              <a:t>Second level</a:t>
            </a:r>
          </a:p>
          <a:p>
            <a:pPr lvl="2"/>
            <a:r>
              <a:rPr lang="nb-NO" altLang="sv-SE" smtClean="0"/>
              <a:t>Third level</a:t>
            </a:r>
          </a:p>
          <a:p>
            <a:pPr lvl="3"/>
            <a:r>
              <a:rPr lang="nb-NO" altLang="sv-SE" smtClean="0"/>
              <a:t>Fourth level</a:t>
            </a:r>
          </a:p>
          <a:p>
            <a:pPr lvl="4"/>
            <a:r>
              <a:rPr lang="nb-NO" altLang="sv-S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53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  <a:ea typeface="ヒラギノ角ゴ Pro W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  <a:ea typeface="ヒラギノ角ゴ Pro W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  <a:ea typeface="ヒラギノ角ゴ Pro W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ＭＳ Ｐゴシック" pitchFamily="34" charset="-128"/>
          <a:cs typeface="ＭＳ Ｐゴシック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646697" y="5647746"/>
            <a:ext cx="1943100" cy="62573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Lower than the brand </a:t>
            </a:r>
            <a:r>
              <a:rPr lang="en-US" sz="1100" dirty="0" smtClean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leader</a:t>
            </a:r>
            <a:endParaRPr lang="en-US" sz="1100" dirty="0">
              <a:solidFill>
                <a:srgbClr val="404040"/>
              </a:solidFill>
              <a:latin typeface="Arial" charset="0"/>
              <a:ea typeface="ヒラギノ角ゴ Pro W3" pitchFamily="-110" charset="-128"/>
              <a:cs typeface="Arial" charset="0"/>
            </a:endParaRP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Price 35-40% below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662574" y="3536810"/>
            <a:ext cx="1927223" cy="17073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Same as the brand </a:t>
            </a:r>
            <a:r>
              <a:rPr lang="en-US" sz="1100" dirty="0" smtClean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leader</a:t>
            </a:r>
            <a:endParaRPr lang="en-US" sz="1100" dirty="0">
              <a:solidFill>
                <a:srgbClr val="404040"/>
              </a:solidFill>
              <a:latin typeface="Arial" charset="0"/>
              <a:ea typeface="ヒラギノ角ゴ Pro W3" pitchFamily="-110" charset="-128"/>
              <a:cs typeface="Arial" charset="0"/>
            </a:endParaRP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Price 15-20% below</a:t>
            </a:r>
          </a:p>
        </p:txBody>
      </p:sp>
      <p:sp>
        <p:nvSpPr>
          <p:cNvPr id="12296" name="Rectangle 10"/>
          <p:cNvSpPr>
            <a:spLocks noChangeArrowheads="1"/>
          </p:cNvSpPr>
          <p:nvPr/>
        </p:nvSpPr>
        <p:spPr bwMode="auto">
          <a:xfrm>
            <a:off x="662574" y="2762313"/>
            <a:ext cx="1927224" cy="5588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Better than the brand </a:t>
            </a:r>
            <a:r>
              <a:rPr lang="en-US" sz="1100" dirty="0" smtClean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Leader</a:t>
            </a:r>
            <a:endParaRPr lang="en-US" sz="1100" dirty="0">
              <a:solidFill>
                <a:srgbClr val="404040"/>
              </a:solidFill>
              <a:latin typeface="Arial" charset="0"/>
              <a:ea typeface="ヒラギノ角ゴ Pro W3" pitchFamily="-110" charset="-128"/>
              <a:cs typeface="Arial" charset="0"/>
            </a:endParaRP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Same or higher price</a:t>
            </a:r>
          </a:p>
        </p:txBody>
      </p:sp>
      <p:sp>
        <p:nvSpPr>
          <p:cNvPr id="12297" name="AutoShape 11"/>
          <p:cNvSpPr>
            <a:spLocks noChangeArrowheads="1"/>
          </p:cNvSpPr>
          <p:nvPr/>
        </p:nvSpPr>
        <p:spPr bwMode="auto">
          <a:xfrm>
            <a:off x="964320" y="1143910"/>
            <a:ext cx="1430337" cy="1239837"/>
          </a:xfrm>
          <a:prstGeom prst="downArrowCallout">
            <a:avLst>
              <a:gd name="adj1" fmla="val 25000"/>
              <a:gd name="adj2" fmla="val 25000"/>
              <a:gd name="adj3" fmla="val 18205"/>
              <a:gd name="adj4" fmla="val 66667"/>
            </a:avLst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Perceived</a:t>
            </a:r>
          </a:p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quality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2790142" y="1778001"/>
            <a:ext cx="13081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Axfood</a:t>
            </a:r>
            <a:endParaRPr lang="nb-NO" altLang="sv-SE" sz="12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6" name="Text Box 15"/>
          <p:cNvSpPr txBox="1">
            <a:spLocks noChangeArrowheads="1"/>
          </p:cNvSpPr>
          <p:nvPr/>
        </p:nvSpPr>
        <p:spPr bwMode="auto">
          <a:xfrm>
            <a:off x="5935612" y="1763828"/>
            <a:ext cx="1244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Dagrofa &amp; Foodservice DK</a:t>
            </a:r>
            <a:endParaRPr lang="nb-NO" altLang="sv-SE" sz="12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7" name="Text Box 16"/>
          <p:cNvSpPr txBox="1">
            <a:spLocks noChangeArrowheads="1"/>
          </p:cNvSpPr>
          <p:nvPr/>
        </p:nvSpPr>
        <p:spPr bwMode="auto">
          <a:xfrm>
            <a:off x="7386633" y="1778001"/>
            <a:ext cx="1257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Tuko</a:t>
            </a:r>
            <a:endParaRPr lang="nb-NO" altLang="sv-SE" sz="12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0" name="Rectangle 18"/>
          <p:cNvSpPr>
            <a:spLocks noChangeArrowheads="1"/>
          </p:cNvSpPr>
          <p:nvPr/>
        </p:nvSpPr>
        <p:spPr bwMode="auto">
          <a:xfrm>
            <a:off x="2819169" y="5425642"/>
            <a:ext cx="7365229" cy="817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nb-NO" sz="2100">
              <a:solidFill>
                <a:srgbClr val="FFFFFF"/>
              </a:solidFill>
              <a:latin typeface="Times New Roman" pitchFamily="34" charset="0"/>
              <a:ea typeface="ヒラギノ角ゴ Pro W3" pitchFamily="34" charset="-128"/>
              <a:cs typeface="ヒラギノ角ゴ Pro W3" pitchFamily="34" charset="-128"/>
            </a:endParaRPr>
          </a:p>
        </p:txBody>
      </p:sp>
      <p:sp>
        <p:nvSpPr>
          <p:cNvPr id="1041" name="Rectangle 19"/>
          <p:cNvSpPr>
            <a:spLocks noChangeArrowheads="1"/>
          </p:cNvSpPr>
          <p:nvPr/>
        </p:nvSpPr>
        <p:spPr bwMode="auto">
          <a:xfrm>
            <a:off x="2820131" y="3410185"/>
            <a:ext cx="7365230" cy="1934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100" dirty="0">
                <a:solidFill>
                  <a:srgbClr val="FFFFFF"/>
                </a:solidFill>
                <a:latin typeface="Times New Roman" pitchFamily="34" charset="0"/>
                <a:ea typeface="ヒラギノ角ゴ Pro W3" pitchFamily="34" charset="-128"/>
                <a:cs typeface="ヒラギノ角ゴ Pro W3" pitchFamily="34" charset="-128"/>
              </a:rPr>
              <a:t>                                         </a:t>
            </a:r>
          </a:p>
        </p:txBody>
      </p:sp>
      <p:sp>
        <p:nvSpPr>
          <p:cNvPr id="27660" name="Rectangle 25"/>
          <p:cNvSpPr>
            <a:spLocks noGrp="1" noChangeArrowheads="1"/>
          </p:cNvSpPr>
          <p:nvPr>
            <p:ph type="title"/>
          </p:nvPr>
        </p:nvSpPr>
        <p:spPr>
          <a:xfrm>
            <a:off x="1482725" y="-15876"/>
            <a:ext cx="9144000" cy="792163"/>
          </a:xfrm>
        </p:spPr>
        <p:txBody>
          <a:bodyPr/>
          <a:lstStyle/>
          <a:p>
            <a:pPr defTabSz="947738"/>
            <a:r>
              <a:rPr lang="en-US" altLang="sv-SE" sz="2100" dirty="0">
                <a:solidFill>
                  <a:srgbClr val="333399"/>
                </a:solidFill>
                <a:latin typeface="Arial" panose="020B0604020202020204" pitchFamily="34" charset="0"/>
              </a:rPr>
              <a:t>Positioning of our brands </a:t>
            </a:r>
            <a:r>
              <a:rPr lang="en-US" altLang="sv-SE" sz="2100" dirty="0" smtClean="0">
                <a:solidFill>
                  <a:srgbClr val="333399"/>
                </a:solidFill>
                <a:latin typeface="Arial" panose="020B0604020202020204" pitchFamily="34" charset="0"/>
              </a:rPr>
              <a:t>covers </a:t>
            </a:r>
            <a:r>
              <a:rPr lang="en-US" altLang="sv-SE" sz="2100" dirty="0">
                <a:solidFill>
                  <a:srgbClr val="333399"/>
                </a:solidFill>
                <a:latin typeface="Arial" panose="020B0604020202020204" pitchFamily="34" charset="0"/>
              </a:rPr>
              <a:t>three different price levels in as many categories as possible</a:t>
            </a:r>
          </a:p>
        </p:txBody>
      </p:sp>
      <p:sp>
        <p:nvSpPr>
          <p:cNvPr id="1048" name="Rectangle 18"/>
          <p:cNvSpPr>
            <a:spLocks noChangeArrowheads="1"/>
          </p:cNvSpPr>
          <p:nvPr/>
        </p:nvSpPr>
        <p:spPr bwMode="auto">
          <a:xfrm>
            <a:off x="2802842" y="2748995"/>
            <a:ext cx="7364674" cy="587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dirty="0">
              <a:solidFill>
                <a:srgbClr val="FFFFFF"/>
              </a:solidFill>
              <a:latin typeface="Times New Roman" pitchFamily="34" charset="0"/>
              <a:ea typeface="ヒラギノ角ゴ Pro W3" pitchFamily="34" charset="-128"/>
              <a:cs typeface="ヒラギノ角ゴ Pro W3" pitchFamily="34" charset="-128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10303836" y="5647558"/>
            <a:ext cx="1352550" cy="58737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100">
                <a:solidFill>
                  <a:srgbClr val="404040"/>
                </a:solidFill>
                <a:latin typeface="Arial"/>
                <a:ea typeface="ヒラギノ角ゴ Pro W3" charset="-128"/>
                <a:cs typeface="Arial"/>
              </a:rPr>
              <a:t> Build profile</a:t>
            </a: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100">
                <a:solidFill>
                  <a:srgbClr val="404040"/>
                </a:solidFill>
                <a:latin typeface="Arial"/>
                <a:ea typeface="ヒラギノ角ゴ Pro W3" charset="-128"/>
                <a:cs typeface="Arial"/>
              </a:rPr>
              <a:t> Create traffic</a:t>
            </a: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10303836" y="3469570"/>
            <a:ext cx="1352550" cy="1774539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Profitability</a:t>
            </a: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Build profile</a:t>
            </a: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Build loyalty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10303836" y="2733738"/>
            <a:ext cx="1352550" cy="58737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. </a:t>
            </a: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Build profile</a:t>
            </a: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</a:t>
            </a:r>
            <a:r>
              <a:rPr lang="en-US" sz="1100" dirty="0" err="1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Differantiate</a:t>
            </a:r>
            <a:endParaRPr lang="en-US" sz="1100" dirty="0">
              <a:solidFill>
                <a:srgbClr val="404040"/>
              </a:solidFill>
              <a:latin typeface="Arial" charset="0"/>
              <a:ea typeface="ヒラギノ角ゴ Pro W3" pitchFamily="-110" charset="-128"/>
              <a:cs typeface="Arial" charset="0"/>
            </a:endParaRPr>
          </a:p>
          <a:p>
            <a:pPr defTabSz="804863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11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 Build loyalty</a:t>
            </a:r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10296662" y="1166812"/>
            <a:ext cx="1352550" cy="1239837"/>
          </a:xfrm>
          <a:prstGeom prst="downArrowCallout">
            <a:avLst>
              <a:gd name="adj1" fmla="val 25000"/>
              <a:gd name="adj2" fmla="val 25000"/>
              <a:gd name="adj3" fmla="val 18205"/>
              <a:gd name="adj4" fmla="val 66667"/>
            </a:avLst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0467" tIns="40234" rIns="80467" bIns="40234" anchor="ctr"/>
          <a:lstStyle/>
          <a:p>
            <a:pPr algn="ctr" defTabSz="8048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dirty="0">
                <a:solidFill>
                  <a:srgbClr val="404040"/>
                </a:solidFill>
                <a:latin typeface="Arial" charset="0"/>
                <a:ea typeface="ヒラギノ角ゴ Pro W3" pitchFamily="-110" charset="-128"/>
                <a:cs typeface="Arial" charset="0"/>
              </a:rPr>
              <a:t>Role</a:t>
            </a:r>
          </a:p>
        </p:txBody>
      </p:sp>
      <p:sp>
        <p:nvSpPr>
          <p:cNvPr id="27666" name="Rectangle 2"/>
          <p:cNvSpPr>
            <a:spLocks noChangeArrowheads="1"/>
          </p:cNvSpPr>
          <p:nvPr/>
        </p:nvSpPr>
        <p:spPr bwMode="auto">
          <a:xfrm>
            <a:off x="2836575" y="1639888"/>
            <a:ext cx="1431720" cy="463359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n-NO" altLang="sv-SE">
              <a:solidFill>
                <a:srgbClr val="000000"/>
              </a:solidFill>
            </a:endParaRPr>
          </a:p>
        </p:txBody>
      </p:sp>
      <p:sp>
        <p:nvSpPr>
          <p:cNvPr id="27667" name="Rectangle 4"/>
          <p:cNvSpPr>
            <a:spLocks noChangeArrowheads="1"/>
          </p:cNvSpPr>
          <p:nvPr/>
        </p:nvSpPr>
        <p:spPr bwMode="auto">
          <a:xfrm>
            <a:off x="5884811" y="1630459"/>
            <a:ext cx="1405509" cy="463359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n-NO" altLang="sv-SE">
              <a:solidFill>
                <a:srgbClr val="000000"/>
              </a:solidFill>
            </a:endParaRPr>
          </a:p>
        </p:txBody>
      </p:sp>
      <p:sp>
        <p:nvSpPr>
          <p:cNvPr id="27668" name="Rectangle 5"/>
          <p:cNvSpPr>
            <a:spLocks noChangeArrowheads="1"/>
          </p:cNvSpPr>
          <p:nvPr/>
        </p:nvSpPr>
        <p:spPr bwMode="auto">
          <a:xfrm>
            <a:off x="4376552" y="1630459"/>
            <a:ext cx="1295400" cy="463359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n-NO" altLang="sv-SE">
              <a:solidFill>
                <a:srgbClr val="000000"/>
              </a:solidFill>
            </a:endParaRPr>
          </a:p>
        </p:txBody>
      </p:sp>
      <p:sp>
        <p:nvSpPr>
          <p:cNvPr id="27669" name="Rectangle 6"/>
          <p:cNvSpPr>
            <a:spLocks noChangeArrowheads="1"/>
          </p:cNvSpPr>
          <p:nvPr/>
        </p:nvSpPr>
        <p:spPr bwMode="auto">
          <a:xfrm>
            <a:off x="7434785" y="1639888"/>
            <a:ext cx="1295400" cy="463359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n-NO" altLang="sv-SE">
              <a:solidFill>
                <a:srgbClr val="000000"/>
              </a:solidFill>
            </a:endParaRPr>
          </a:p>
        </p:txBody>
      </p:sp>
      <p:pic>
        <p:nvPicPr>
          <p:cNvPr id="27670" name="Picture 50" descr="Eldorado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748" y="3490913"/>
            <a:ext cx="1106488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4" name="Bilde 32" descr="Bilde 1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746" y="3836193"/>
            <a:ext cx="452439" cy="64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75" name="Picture 48" descr="Unik_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701" y="3825120"/>
            <a:ext cx="742023" cy="356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76" name="TekstSylinder 33"/>
          <p:cNvSpPr txBox="1">
            <a:spLocks noChangeArrowheads="1"/>
          </p:cNvSpPr>
          <p:nvPr/>
        </p:nvSpPr>
        <p:spPr bwMode="auto">
          <a:xfrm>
            <a:off x="1024840" y="2430849"/>
            <a:ext cx="2476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”Premium</a:t>
            </a:r>
            <a:r>
              <a:rPr lang="nb-NO" altLang="sv-SE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altLang="sv-SE" sz="14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77" name="TekstSylinder 35"/>
          <p:cNvSpPr txBox="1">
            <a:spLocks noChangeArrowheads="1"/>
          </p:cNvSpPr>
          <p:nvPr/>
        </p:nvSpPr>
        <p:spPr bwMode="auto">
          <a:xfrm>
            <a:off x="909105" y="3253294"/>
            <a:ext cx="2476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nb-NO" altLang="sv-SE" sz="1400" b="1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Mainstream”</a:t>
            </a:r>
            <a:endParaRPr lang="nb-NO" altLang="sv-SE" sz="1400" b="1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altLang="sv-SE" sz="1400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78" name="TekstSylinder 36"/>
          <p:cNvSpPr txBox="1">
            <a:spLocks noChangeArrowheads="1"/>
          </p:cNvSpPr>
          <p:nvPr/>
        </p:nvSpPr>
        <p:spPr bwMode="auto">
          <a:xfrm>
            <a:off x="746745" y="5385377"/>
            <a:ext cx="2476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 defTabSz="804863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defTabSz="804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400" b="1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”Fighting brand</a:t>
            </a:r>
            <a:r>
              <a:rPr lang="nb-NO" altLang="sv-SE" sz="1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pic>
        <p:nvPicPr>
          <p:cNvPr id="27679" name="Picture 55" descr="First Pr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96" y="5482639"/>
            <a:ext cx="9048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4363852" y="1764713"/>
            <a:ext cx="13081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Unil</a:t>
            </a:r>
            <a:endParaRPr lang="nb-NO" altLang="sv-SE" sz="12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55" descr="First Pr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53" y="5508658"/>
            <a:ext cx="9048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5" descr="First Pr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166" y="5483433"/>
            <a:ext cx="9048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5" descr="First Pri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437" y="5482639"/>
            <a:ext cx="9048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8826214" y="1639888"/>
            <a:ext cx="1288167" cy="463359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n-NO" altLang="sv-SE">
              <a:solidFill>
                <a:srgbClr val="000000"/>
              </a:solidFill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8760945" y="1722762"/>
            <a:ext cx="1257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Lucida Grande" pitchFamily="-110" charset="0"/>
                <a:ea typeface="ヒラギノ角ゴ Pro W3" pitchFamily="-110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Martin &amp;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sv-SE" sz="12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Servera</a:t>
            </a:r>
            <a:endParaRPr lang="nb-NO" altLang="sv-SE" sz="12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646697" y="6457842"/>
            <a:ext cx="63941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err="1" smtClean="0"/>
              <a:t>Our</a:t>
            </a:r>
            <a:r>
              <a:rPr lang="sv-SE" sz="1000" dirty="0" smtClean="0"/>
              <a:t> </a:t>
            </a:r>
            <a:r>
              <a:rPr lang="sv-SE" sz="1000" dirty="0" err="1" smtClean="0"/>
              <a:t>main</a:t>
            </a:r>
            <a:r>
              <a:rPr lang="sv-SE" sz="1000" dirty="0" smtClean="0"/>
              <a:t> brands,  </a:t>
            </a:r>
            <a:r>
              <a:rPr lang="sv-SE" sz="1000" dirty="0" err="1" smtClean="0"/>
              <a:t>source:United</a:t>
            </a:r>
            <a:r>
              <a:rPr lang="sv-SE" sz="1000" dirty="0" smtClean="0"/>
              <a:t> Nordic 2015</a:t>
            </a:r>
            <a:endParaRPr lang="sv-SE" sz="1000" dirty="0"/>
          </a:p>
        </p:txBody>
      </p:sp>
    </p:spTree>
    <p:extLst>
      <p:ext uri="{BB962C8B-B14F-4D97-AF65-F5344CB8AC3E}">
        <p14:creationId xmlns:p14="http://schemas.microsoft.com/office/powerpoint/2010/main" val="248828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Blank Presentatio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charset="0"/>
            <a:ea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</Words>
  <Application>Microsoft Office PowerPoint</Application>
  <PresentationFormat>Bredbild</PresentationFormat>
  <Paragraphs>30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11" baseType="lpstr">
      <vt:lpstr>ＭＳ Ｐゴシック</vt:lpstr>
      <vt:lpstr>ヒラギノ角ゴ Pro W3</vt:lpstr>
      <vt:lpstr>Arial</vt:lpstr>
      <vt:lpstr>Arial Narrow</vt:lpstr>
      <vt:lpstr>Calibri</vt:lpstr>
      <vt:lpstr>Calibri Light</vt:lpstr>
      <vt:lpstr>Lucida Grande</vt:lpstr>
      <vt:lpstr>Times New Roman</vt:lpstr>
      <vt:lpstr>Office-tema</vt:lpstr>
      <vt:lpstr>2_Blank Presentation</vt:lpstr>
      <vt:lpstr>Positioning of our brands covers three different price levels in as many categories as possible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Positioning of our brands covers three different price levels in as many categories as possible</dc:title>
  <dc:creator>Halvorsen Steinar</dc:creator>
  <cp:lastModifiedBy>Halvorsen Steinar</cp:lastModifiedBy>
  <cp:revision>3</cp:revision>
  <dcterms:created xsi:type="dcterms:W3CDTF">2015-10-28T07:52:16Z</dcterms:created>
  <dcterms:modified xsi:type="dcterms:W3CDTF">2015-10-28T07:59:37Z</dcterms:modified>
</cp:coreProperties>
</file>